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586fefce-94f8-4f20-8c56-2bf7e63334b3/" TargetMode="External"/><Relationship Id="rId13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3" y="0"/>
            <a:ext cx="12159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3146" y="633297"/>
            <a:ext cx="5103364" cy="49577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4" name="Google Shape;234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5" name="Google Shape;23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2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37" name="Google Shape;237;p22"/>
          <p:cNvSpPr txBox="1"/>
          <p:nvPr/>
        </p:nvSpPr>
        <p:spPr>
          <a:xfrm>
            <a:off x="7847934" y="1162466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238" name="Google Shape;238;p22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2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2"/>
          <p:cNvSpPr txBox="1"/>
          <p:nvPr/>
        </p:nvSpPr>
        <p:spPr>
          <a:xfrm>
            <a:off x="7837189" y="1943167"/>
            <a:ext cx="35623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PISANJE POSVOJNIH PRIDJEVA</a:t>
            </a:r>
            <a:endParaRPr dirty="0"/>
          </a:p>
        </p:txBody>
      </p:sp>
      <p:sp>
        <p:nvSpPr>
          <p:cNvPr id="241" name="Google Shape;241;p22"/>
          <p:cNvSpPr txBox="1"/>
          <p:nvPr/>
        </p:nvSpPr>
        <p:spPr>
          <a:xfrm>
            <a:off x="578223" y="1749981"/>
            <a:ext cx="203050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torba od Ane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soba od Tamare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ljepota prirode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2"/>
          <p:cNvSpPr txBox="1"/>
          <p:nvPr/>
        </p:nvSpPr>
        <p:spPr>
          <a:xfrm>
            <a:off x="826084" y="906208"/>
            <a:ext cx="66642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Može li se uvijek zamijeniti genitiv imenice posvojnim pridjevom? </a:t>
            </a:r>
            <a:endParaRPr sz="2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2"/>
          <p:cNvSpPr/>
          <p:nvPr/>
        </p:nvSpPr>
        <p:spPr>
          <a:xfrm>
            <a:off x="2917936" y="2313544"/>
            <a:ext cx="20351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Tamarina </a:t>
            </a:r>
            <a:r>
              <a:rPr lang="hr-HR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soba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2"/>
          <p:cNvSpPr/>
          <p:nvPr/>
        </p:nvSpPr>
        <p:spPr>
          <a:xfrm>
            <a:off x="2901257" y="2742258"/>
            <a:ext cx="18871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prirodna</a:t>
            </a:r>
            <a:r>
              <a:rPr lang="hr-HR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ljepota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2"/>
          <p:cNvSpPr/>
          <p:nvPr/>
        </p:nvSpPr>
        <p:spPr>
          <a:xfrm>
            <a:off x="2917936" y="1835509"/>
            <a:ext cx="14870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Anina</a:t>
            </a:r>
            <a:r>
              <a:rPr lang="hr-HR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torba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6" name="Google Shape;246;p22"/>
          <p:cNvCxnSpPr/>
          <p:nvPr/>
        </p:nvCxnSpPr>
        <p:spPr>
          <a:xfrm>
            <a:off x="578223" y="2042815"/>
            <a:ext cx="146572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" name="Google Shape;247;p22"/>
          <p:cNvCxnSpPr/>
          <p:nvPr/>
        </p:nvCxnSpPr>
        <p:spPr>
          <a:xfrm rot="10800000" flipH="1">
            <a:off x="696314" y="2508827"/>
            <a:ext cx="1790700" cy="12633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8" name="Google Shape;248;p22"/>
          <p:cNvSpPr txBox="1"/>
          <p:nvPr/>
        </p:nvSpPr>
        <p:spPr>
          <a:xfrm>
            <a:off x="7578523" y="2336898"/>
            <a:ext cx="386129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 se ne mijenja značenje, genitiv + </a:t>
            </a:r>
            <a:r>
              <a:rPr lang="hr-HR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od,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uvijek 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treba zamijeniti posvojnim pridjevom.</a:t>
            </a:r>
            <a:endParaRPr dirty="0"/>
          </a:p>
        </p:txBody>
      </p:sp>
      <p:sp>
        <p:nvSpPr>
          <p:cNvPr id="249" name="Google Shape;249;p22"/>
          <p:cNvSpPr txBox="1"/>
          <p:nvPr/>
        </p:nvSpPr>
        <p:spPr>
          <a:xfrm>
            <a:off x="507374" y="4355086"/>
            <a:ext cx="488934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Marko je hrabri, pristojni, pametni dječak.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Marko je hrabar, pristojan i pametan dječak.</a:t>
            </a:r>
            <a:endParaRPr/>
          </a:p>
        </p:txBody>
      </p:sp>
      <p:cxnSp>
        <p:nvCxnSpPr>
          <p:cNvPr id="250" name="Google Shape;250;p22"/>
          <p:cNvCxnSpPr/>
          <p:nvPr/>
        </p:nvCxnSpPr>
        <p:spPr>
          <a:xfrm rot="10800000" flipH="1">
            <a:off x="1593476" y="4673456"/>
            <a:ext cx="2625238" cy="32202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1" name="Google Shape;251;p22"/>
          <p:cNvSpPr txBox="1"/>
          <p:nvPr/>
        </p:nvSpPr>
        <p:spPr>
          <a:xfrm>
            <a:off x="5542773" y="4504891"/>
            <a:ext cx="17687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određeni</a:t>
            </a:r>
            <a:endParaRPr/>
          </a:p>
        </p:txBody>
      </p:sp>
      <p:sp>
        <p:nvSpPr>
          <p:cNvPr id="252" name="Google Shape;252;p22"/>
          <p:cNvSpPr txBox="1"/>
          <p:nvPr/>
        </p:nvSpPr>
        <p:spPr>
          <a:xfrm>
            <a:off x="5542773" y="4940734"/>
            <a:ext cx="155214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neodređeni</a:t>
            </a:r>
            <a:endParaRPr/>
          </a:p>
        </p:txBody>
      </p:sp>
      <p:sp>
        <p:nvSpPr>
          <p:cNvPr id="253" name="Google Shape;253;p22"/>
          <p:cNvSpPr txBox="1"/>
          <p:nvPr/>
        </p:nvSpPr>
        <p:spPr>
          <a:xfrm>
            <a:off x="4893827" y="1999191"/>
            <a:ext cx="21412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pripadnost osobi</a:t>
            </a:r>
            <a:endParaRPr/>
          </a:p>
        </p:txBody>
      </p:sp>
      <p:sp>
        <p:nvSpPr>
          <p:cNvPr id="254" name="Google Shape;254;p22"/>
          <p:cNvSpPr txBox="1"/>
          <p:nvPr/>
        </p:nvSpPr>
        <p:spPr>
          <a:xfrm>
            <a:off x="4892666" y="2712081"/>
            <a:ext cx="23325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različita značenja</a:t>
            </a:r>
            <a:endParaRPr/>
          </a:p>
        </p:txBody>
      </p:sp>
      <p:sp>
        <p:nvSpPr>
          <p:cNvPr id="255" name="Google Shape;255;p22"/>
          <p:cNvSpPr txBox="1"/>
          <p:nvPr/>
        </p:nvSpPr>
        <p:spPr>
          <a:xfrm>
            <a:off x="739463" y="3435011"/>
            <a:ext cx="5147582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određeni i neodređeni pridjev u rečenici</a:t>
            </a:r>
            <a:endParaRPr/>
          </a:p>
        </p:txBody>
      </p:sp>
      <p:sp>
        <p:nvSpPr>
          <p:cNvPr id="256" name="Google Shape;256;p22"/>
          <p:cNvSpPr txBox="1"/>
          <p:nvPr/>
        </p:nvSpPr>
        <p:spPr>
          <a:xfrm>
            <a:off x="826084" y="3957886"/>
            <a:ext cx="37786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 je rečenica točna?</a:t>
            </a:r>
            <a:endParaRPr/>
          </a:p>
        </p:txBody>
      </p:sp>
      <p:sp>
        <p:nvSpPr>
          <p:cNvPr id="257" name="Google Shape;257;p22"/>
          <p:cNvSpPr txBox="1"/>
          <p:nvPr/>
        </p:nvSpPr>
        <p:spPr>
          <a:xfrm>
            <a:off x="7581422" y="3339423"/>
            <a:ext cx="391987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Razmisliti odgovara li na pitanje </a:t>
            </a:r>
            <a:r>
              <a:rPr lang="hr-HR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kakav 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 </a:t>
            </a:r>
            <a:r>
              <a:rPr lang="hr-HR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 pisanju određenog/neodređenog pridjeva.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5800" y="778908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3" name="Google Shape;263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4" name="Google Shape;26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3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66" name="Google Shape;266;p23"/>
          <p:cNvSpPr txBox="1"/>
          <p:nvPr/>
        </p:nvSpPr>
        <p:spPr>
          <a:xfrm>
            <a:off x="8211720" y="1634244"/>
            <a:ext cx="279030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67" name="Google Shape;267;p23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3"/>
          <p:cNvSpPr txBox="1"/>
          <p:nvPr/>
        </p:nvSpPr>
        <p:spPr>
          <a:xfrm>
            <a:off x="8108907" y="2505393"/>
            <a:ext cx="332352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sljedećem tekstu podcrtaj pridjeve: </a:t>
            </a:r>
            <a:r>
              <a:rPr lang="hr-H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opisne crvenom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bojom, </a:t>
            </a:r>
            <a:r>
              <a:rPr lang="hr-HR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posvojne plavom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bojom, a </a:t>
            </a:r>
            <a:r>
              <a:rPr lang="hr-HR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gradivne zelenom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bojom.</a:t>
            </a:r>
            <a:endParaRPr/>
          </a:p>
        </p:txBody>
      </p:sp>
      <p:sp>
        <p:nvSpPr>
          <p:cNvPr id="269" name="Google Shape;269;p23"/>
          <p:cNvSpPr txBox="1"/>
          <p:nvPr/>
        </p:nvSpPr>
        <p:spPr>
          <a:xfrm>
            <a:off x="2956112" y="639349"/>
            <a:ext cx="18960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POVIJEST LOPTE</a:t>
            </a:r>
            <a:endParaRPr/>
          </a:p>
        </p:txBody>
      </p:sp>
      <p:sp>
        <p:nvSpPr>
          <p:cNvPr id="270" name="Google Shape;270;p23"/>
          <p:cNvSpPr txBox="1"/>
          <p:nvPr/>
        </p:nvSpPr>
        <p:spPr>
          <a:xfrm>
            <a:off x="286262" y="972577"/>
            <a:ext cx="6909538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Lopte su bile  krpene, kožnate, lanene, šivale se slamnatim koncem, od napuhanih životinjskih mjehura.</a:t>
            </a:r>
            <a:b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Egipatske lopte bile su  lagane i osjetljive, služile su za nježno dodavanje u zatvorenim prostorima jer nisu mogle izdržati jače udarce.</a:t>
            </a:r>
            <a:b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U srednjem vijeku poznati firentinski nogomet sastojao se od otimanja lopte od protivnika. Od izuma gumenih lopti počinje povijest modernoga sporta.</a:t>
            </a:r>
            <a:endParaRPr/>
          </a:p>
        </p:txBody>
      </p:sp>
      <p:cxnSp>
        <p:nvCxnSpPr>
          <p:cNvPr id="271" name="Google Shape;271;p23"/>
          <p:cNvCxnSpPr/>
          <p:nvPr/>
        </p:nvCxnSpPr>
        <p:spPr>
          <a:xfrm>
            <a:off x="2171700" y="1525340"/>
            <a:ext cx="692267" cy="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2" name="Google Shape;272;p23"/>
          <p:cNvCxnSpPr/>
          <p:nvPr/>
        </p:nvCxnSpPr>
        <p:spPr>
          <a:xfrm>
            <a:off x="2964977" y="1525340"/>
            <a:ext cx="820014" cy="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3" name="Google Shape;273;p23"/>
          <p:cNvCxnSpPr/>
          <p:nvPr/>
        </p:nvCxnSpPr>
        <p:spPr>
          <a:xfrm>
            <a:off x="3886546" y="1525340"/>
            <a:ext cx="820014" cy="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4" name="Google Shape;274;p23"/>
          <p:cNvCxnSpPr/>
          <p:nvPr/>
        </p:nvCxnSpPr>
        <p:spPr>
          <a:xfrm>
            <a:off x="5659618" y="1525340"/>
            <a:ext cx="1040120" cy="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5" name="Google Shape;275;p23"/>
          <p:cNvCxnSpPr/>
          <p:nvPr/>
        </p:nvCxnSpPr>
        <p:spPr>
          <a:xfrm rot="10800000" flipH="1">
            <a:off x="2788831" y="2138082"/>
            <a:ext cx="1115299" cy="5444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6" name="Google Shape;276;p23"/>
          <p:cNvCxnSpPr/>
          <p:nvPr/>
        </p:nvCxnSpPr>
        <p:spPr>
          <a:xfrm rot="10800000" flipH="1">
            <a:off x="4447494" y="5205050"/>
            <a:ext cx="905304" cy="684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23"/>
          <p:cNvCxnSpPr/>
          <p:nvPr/>
        </p:nvCxnSpPr>
        <p:spPr>
          <a:xfrm>
            <a:off x="1627094" y="2134940"/>
            <a:ext cx="108921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23"/>
          <p:cNvCxnSpPr/>
          <p:nvPr/>
        </p:nvCxnSpPr>
        <p:spPr>
          <a:xfrm rot="10800000" flipH="1">
            <a:off x="3044166" y="2768227"/>
            <a:ext cx="696865" cy="368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9" name="Google Shape;279;p23"/>
          <p:cNvCxnSpPr/>
          <p:nvPr/>
        </p:nvCxnSpPr>
        <p:spPr>
          <a:xfrm rot="10800000" flipH="1">
            <a:off x="3904130" y="2777020"/>
            <a:ext cx="929581" cy="920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0" name="Google Shape;280;p23"/>
          <p:cNvCxnSpPr/>
          <p:nvPr/>
        </p:nvCxnSpPr>
        <p:spPr>
          <a:xfrm>
            <a:off x="1699619" y="3364656"/>
            <a:ext cx="108921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23"/>
          <p:cNvCxnSpPr/>
          <p:nvPr/>
        </p:nvCxnSpPr>
        <p:spPr>
          <a:xfrm rot="10800000" flipH="1">
            <a:off x="6383215" y="3363105"/>
            <a:ext cx="418971" cy="155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2" name="Google Shape;282;p23"/>
          <p:cNvCxnSpPr/>
          <p:nvPr/>
        </p:nvCxnSpPr>
        <p:spPr>
          <a:xfrm rot="10800000" flipH="1">
            <a:off x="878023" y="4602126"/>
            <a:ext cx="910239" cy="134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3" name="Google Shape;283;p23"/>
          <p:cNvCxnSpPr/>
          <p:nvPr/>
        </p:nvCxnSpPr>
        <p:spPr>
          <a:xfrm>
            <a:off x="2584513" y="4610918"/>
            <a:ext cx="67659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4" name="Google Shape;284;p23"/>
          <p:cNvCxnSpPr/>
          <p:nvPr/>
        </p:nvCxnSpPr>
        <p:spPr>
          <a:xfrm>
            <a:off x="1217280" y="5804676"/>
            <a:ext cx="1236680" cy="1210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5" name="Google Shape;285;p23"/>
          <p:cNvCxnSpPr/>
          <p:nvPr/>
        </p:nvCxnSpPr>
        <p:spPr>
          <a:xfrm>
            <a:off x="672353" y="2786221"/>
            <a:ext cx="954741" cy="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6" name="Google Shape;286;p23"/>
          <p:cNvCxnSpPr/>
          <p:nvPr/>
        </p:nvCxnSpPr>
        <p:spPr>
          <a:xfrm>
            <a:off x="3385410" y="4599566"/>
            <a:ext cx="954741" cy="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" name="Google Shape;287;p23"/>
          <p:cNvCxnSpPr/>
          <p:nvPr/>
        </p:nvCxnSpPr>
        <p:spPr>
          <a:xfrm>
            <a:off x="6179880" y="2759435"/>
            <a:ext cx="744247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4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329" y="65126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3" name="Google Shape;293;p24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94" name="Google Shape;29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8005" y="3988071"/>
            <a:ext cx="3029221" cy="310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4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96" name="Google Shape;296;p24"/>
          <p:cNvSpPr txBox="1"/>
          <p:nvPr/>
        </p:nvSpPr>
        <p:spPr>
          <a:xfrm>
            <a:off x="8279673" y="1748435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97" name="Google Shape;297;p24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4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24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623293" y="2560050"/>
            <a:ext cx="3045698" cy="107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4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1" name="Google Shape;301;p24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2" name="Google Shape;302;p24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3" name="Google Shape;303;p24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721343" y="1124182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04" name="Google Shape;304;p24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699551" y="2591002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05" name="Google Shape;305;p24"/>
          <p:cNvSpPr txBox="1"/>
          <p:nvPr/>
        </p:nvSpPr>
        <p:spPr>
          <a:xfrm>
            <a:off x="1861457" y="1133981"/>
            <a:ext cx="143307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Čitaj i dopunjuj tekstove pridjevima.</a:t>
            </a:r>
            <a:endParaRPr/>
          </a:p>
        </p:txBody>
      </p:sp>
      <p:sp>
        <p:nvSpPr>
          <p:cNvPr id="306" name="Google Shape;306;p24"/>
          <p:cNvSpPr txBox="1"/>
          <p:nvPr/>
        </p:nvSpPr>
        <p:spPr>
          <a:xfrm>
            <a:off x="1817318" y="2562446"/>
            <a:ext cx="174731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audiosažetke i ponovi pridjeve te njihovu pravilnu uporabu.</a:t>
            </a:r>
            <a:endParaRPr/>
          </a:p>
        </p:txBody>
      </p:sp>
      <p:sp>
        <p:nvSpPr>
          <p:cNvPr id="307" name="Google Shape;307;p24"/>
          <p:cNvSpPr txBox="1"/>
          <p:nvPr/>
        </p:nvSpPr>
        <p:spPr>
          <a:xfrm>
            <a:off x="1816749" y="3964361"/>
            <a:ext cx="188280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sažetak o pridjevima te igrom i kvizovima ponovi vrste pridjeva.</a:t>
            </a:r>
            <a:endParaRPr/>
          </a:p>
        </p:txBody>
      </p:sp>
      <p:sp>
        <p:nvSpPr>
          <p:cNvPr id="308" name="Google Shape;308;p24"/>
          <p:cNvSpPr txBox="1"/>
          <p:nvPr/>
        </p:nvSpPr>
        <p:spPr>
          <a:xfrm>
            <a:off x="4969299" y="1277471"/>
            <a:ext cx="18479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Igrom  i nastavnim listićima ponovi sklonidbu pridjeva.</a:t>
            </a:r>
            <a:endParaRPr/>
          </a:p>
        </p:txBody>
      </p:sp>
      <p:sp>
        <p:nvSpPr>
          <p:cNvPr id="309" name="Google Shape;309;p24"/>
          <p:cNvSpPr txBox="1"/>
          <p:nvPr/>
        </p:nvSpPr>
        <p:spPr>
          <a:xfrm>
            <a:off x="4969299" y="2676890"/>
            <a:ext cx="145839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rješavajući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9104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0799" y="117010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l="34399" t="14744" r="34447" b="10000"/>
          <a:stretch/>
        </p:blipFill>
        <p:spPr>
          <a:xfrm rot="-375463">
            <a:off x="571206" y="2878997"/>
            <a:ext cx="2405890" cy="326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3711" y="1564099"/>
            <a:ext cx="3547653" cy="45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664962" y="1926617"/>
            <a:ext cx="26517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C8B37"/>
                </a:solidFill>
                <a:latin typeface="Impact"/>
                <a:ea typeface="Impact"/>
                <a:cs typeface="Impact"/>
                <a:sym typeface="Impact"/>
              </a:rPr>
              <a:t>Pridjevi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276" y="620922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181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6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25553" y="3235259"/>
            <a:ext cx="2461007" cy="252560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8105817" y="1556026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8">
            <a:alphaModFix/>
          </a:blip>
          <a:srcRect r="1577"/>
          <a:stretch/>
        </p:blipFill>
        <p:spPr>
          <a:xfrm rot="-158414">
            <a:off x="976186" y="729333"/>
            <a:ext cx="4097535" cy="563423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686560" y="2573539"/>
            <a:ext cx="318695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su promjenjive vrste riječi? Koje su vrste pridjeva? Na koja pitanja odgovaraju pridjevi?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4706" y="289684"/>
            <a:ext cx="5189467" cy="51254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5352" y="4584215"/>
            <a:ext cx="1982762" cy="203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6" name="Google Shape;116;p16"/>
          <p:cNvSpPr txBox="1"/>
          <p:nvPr/>
        </p:nvSpPr>
        <p:spPr>
          <a:xfrm>
            <a:off x="7701821" y="1459648"/>
            <a:ext cx="225523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7052831" y="2263308"/>
            <a:ext cx="387635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ova dva primjera  i usporedi ih. Objasni kako pridjevi utječu na sadržaj i doživljaj teksta.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Prepiši prvi primjer tako da sam/sama umetneš svoje pridjeve.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1819895" y="1098921"/>
            <a:ext cx="4012109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Lili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Lili je zraka što je jednog dana najprije ušla kroz vrata škole i odmah zatim u sva srca. Lili na biciklu. Lili u parku. Lili u izlogu radnje.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1819895" y="3118374"/>
            <a:ext cx="4782951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Veličanstvena</a:t>
            </a: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Lili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Lili je 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sunčana</a:t>
            </a: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zraka što je jednog 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jesenjeg</a:t>
            </a: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dana najprije ušla kroz 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ulična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vrata 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stare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škole i odmah zatim u sva 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muška</a:t>
            </a: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srca. Lili na 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malom</a:t>
            </a: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biciklu.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Lili u 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žutocrvenom gradskom</a:t>
            </a: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parku. Lili u izlogu 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fotografske</a:t>
            </a: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radnje.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6" descr="Blue Number One Clip Art at Clker.com - vector clip art online, royalty  free &amp; public domai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7624" y="1498423"/>
            <a:ext cx="931985" cy="93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 descr="Blue Number 1 Clip Art at Clker.com - vector clip art online, royalty free  &amp; public domai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7624" y="3472177"/>
            <a:ext cx="931985" cy="93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 descr="Watercolor bicycle with flowers in basket illustration | Premium Vector"/>
          <p:cNvPicPr preferRelativeResize="0"/>
          <p:nvPr/>
        </p:nvPicPr>
        <p:blipFill rotWithShape="1">
          <a:blip r:embed="rId10">
            <a:alphaModFix/>
          </a:blip>
          <a:srcRect b="15366"/>
          <a:stretch/>
        </p:blipFill>
        <p:spPr>
          <a:xfrm>
            <a:off x="6009884" y="3448781"/>
            <a:ext cx="4332754" cy="3426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4506" y="614082"/>
            <a:ext cx="5280901" cy="52157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205" y="4442716"/>
            <a:ext cx="2254479" cy="231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2" name="Google Shape;132;p17"/>
          <p:cNvSpPr txBox="1"/>
          <p:nvPr/>
        </p:nvSpPr>
        <p:spPr>
          <a:xfrm>
            <a:off x="8144350" y="1371593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8048292" y="2114880"/>
            <a:ext cx="26625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VRSTE PRIDJEVA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315786" y="1291009"/>
            <a:ext cx="62122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Na koja pitanja odgovaraju pridjevi?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315786" y="1844455"/>
            <a:ext cx="4356848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Najprije je ušla kroz vrata 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stare</a:t>
            </a: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škole.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 smo dečki iz 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uzbudljivog</a:t>
            </a: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romana.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Lili u 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gradskom</a:t>
            </a: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parku.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Lili u izlogu 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fotografske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radnje,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jabukama u 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papirnatoj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vrećici 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4756324" y="2062365"/>
            <a:ext cx="19050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Kakvo je što?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4747575" y="3037714"/>
            <a:ext cx="16899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Čije je što?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4740482" y="3789045"/>
            <a:ext cx="17875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Od čega je što?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7269038" y="3682300"/>
            <a:ext cx="407445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Char char="-"/>
            </a:pPr>
            <a:r>
              <a:rPr lang="hr-HR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OPISNI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Kakvo je što?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Calibri"/>
              <a:buChar char="-"/>
            </a:pPr>
            <a:r>
              <a:rPr lang="hr-HR" sz="2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POSVOJNI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Čije je što?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C8B37"/>
              </a:buClr>
              <a:buSzPts val="2000"/>
              <a:buFont typeface="Calibri"/>
              <a:buChar char="-"/>
            </a:pPr>
            <a:r>
              <a:rPr lang="hr-HR" sz="2000" b="1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GRADIVNI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Od čega je što?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7130297" y="2603581"/>
            <a:ext cx="435194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Pridjevi su promjenjive riječi kojima izričemo osobine, svojstva, građu i pripadnost.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2285" y="305127"/>
            <a:ext cx="4862961" cy="480292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53451" y="4239365"/>
            <a:ext cx="2277293" cy="233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8583159" y="1012294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7540665" y="1757871"/>
            <a:ext cx="3886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ODREĐENI I NEODREĐENI OBLIK PRIDJEVA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1676544" y="552057"/>
            <a:ext cx="58278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Na koje pitanje odgovara određeni, a na koje pitanje neodređeni pridjev?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484094" y="1415620"/>
            <a:ext cx="61864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Marko je 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brz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dječak.           Taj 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brzi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dječak sve prestigne.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1119785" y="1868787"/>
            <a:ext cx="11135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Kakav? 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4313794" y="1845884"/>
            <a:ext cx="15071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Koji?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876254" y="2321954"/>
            <a:ext cx="22685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neodređeni oblik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3814364" y="2355674"/>
            <a:ext cx="20223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određeni oblik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18"/>
          <p:cNvPicPr preferRelativeResize="0"/>
          <p:nvPr/>
        </p:nvPicPr>
        <p:blipFill rotWithShape="1">
          <a:blip r:embed="rId8">
            <a:alphaModFix/>
          </a:blip>
          <a:srcRect t="1" b="-4103"/>
          <a:stretch/>
        </p:blipFill>
        <p:spPr>
          <a:xfrm>
            <a:off x="1676544" y="2922594"/>
            <a:ext cx="5158631" cy="318988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7883369" y="2536953"/>
            <a:ext cx="37217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Određeni pridjev – </a:t>
            </a:r>
            <a:r>
              <a:rPr lang="hr-HR" sz="2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Koji?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već spomenute poznate osobine.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Neodređeni oblik – </a:t>
            </a:r>
            <a:r>
              <a:rPr lang="hr-HR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Kakav?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nepoznata svojstva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3572" y="609575"/>
            <a:ext cx="5063785" cy="50012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66513" y="4486426"/>
            <a:ext cx="2211887" cy="22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1" y="-2616108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8215837" y="1727737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3" name="Google Shape;173;p19"/>
          <p:cNvSpPr txBox="1"/>
          <p:nvPr/>
        </p:nvSpPr>
        <p:spPr>
          <a:xfrm>
            <a:off x="7798727" y="2518550"/>
            <a:ext cx="2971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SKLONIDBA PRIDJEVA</a:t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928491" y="806866"/>
            <a:ext cx="57708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U kojemu je padežu pridjev? Slaže li se s imenicom? Odredi rod i broj.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440137" y="1954451"/>
            <a:ext cx="48140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Spašavamo je od 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strašnih</a:t>
            </a: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grubijana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440137" y="2710697"/>
            <a:ext cx="49413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Utapa se u 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gradskom</a:t>
            </a: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bazenu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ali mi smo tu!</a:t>
            </a:r>
            <a:endParaRPr/>
          </a:p>
        </p:txBody>
      </p:sp>
      <p:sp>
        <p:nvSpPr>
          <p:cNvPr id="177" name="Google Shape;177;p19"/>
          <p:cNvSpPr txBox="1"/>
          <p:nvPr/>
        </p:nvSpPr>
        <p:spPr>
          <a:xfrm>
            <a:off x="440137" y="3372567"/>
            <a:ext cx="5029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Plivači i 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hrabri </a:t>
            </a:r>
            <a:r>
              <a:rPr lang="hr-H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dečki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 romana u nastavcima. </a:t>
            </a:r>
            <a:endParaRPr/>
          </a:p>
        </p:txBody>
      </p:sp>
      <p:sp>
        <p:nvSpPr>
          <p:cNvPr id="178" name="Google Shape;178;p19"/>
          <p:cNvSpPr txBox="1"/>
          <p:nvPr/>
        </p:nvSpPr>
        <p:spPr>
          <a:xfrm>
            <a:off x="436520" y="4301349"/>
            <a:ext cx="43568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Sutra će samo 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najhrabriji</a:t>
            </a:r>
            <a:r>
              <a:rPr lang="hr-HR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doći u stan.</a:t>
            </a:r>
            <a:endParaRPr/>
          </a:p>
        </p:txBody>
      </p:sp>
      <p:sp>
        <p:nvSpPr>
          <p:cNvPr id="179" name="Google Shape;179;p19"/>
          <p:cNvSpPr txBox="1"/>
          <p:nvPr/>
        </p:nvSpPr>
        <p:spPr>
          <a:xfrm>
            <a:off x="2614944" y="1658082"/>
            <a:ext cx="16932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              G</a:t>
            </a:r>
            <a:endParaRPr sz="20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9"/>
          <p:cNvSpPr txBox="1"/>
          <p:nvPr/>
        </p:nvSpPr>
        <p:spPr>
          <a:xfrm>
            <a:off x="1761565" y="2448937"/>
            <a:ext cx="18903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                   L</a:t>
            </a:r>
            <a:endParaRPr sz="20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1416215" y="3094989"/>
            <a:ext cx="11987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           N</a:t>
            </a:r>
            <a:endParaRPr sz="20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2400304" y="3958767"/>
            <a:ext cx="5740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183" name="Google Shape;183;p19"/>
          <p:cNvSpPr txBox="1"/>
          <p:nvPr/>
        </p:nvSpPr>
        <p:spPr>
          <a:xfrm>
            <a:off x="5381456" y="1956080"/>
            <a:ext cx="10224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Koga?</a:t>
            </a:r>
            <a:endParaRPr/>
          </a:p>
        </p:txBody>
      </p:sp>
      <p:sp>
        <p:nvSpPr>
          <p:cNvPr id="184" name="Google Shape;184;p19"/>
          <p:cNvSpPr txBox="1"/>
          <p:nvPr/>
        </p:nvSpPr>
        <p:spPr>
          <a:xfrm>
            <a:off x="5381456" y="2732548"/>
            <a:ext cx="11559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 čemu</a:t>
            </a:r>
            <a:r>
              <a:rPr lang="hr-HR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85" name="Google Shape;185;p19"/>
          <p:cNvSpPr txBox="1"/>
          <p:nvPr/>
        </p:nvSpPr>
        <p:spPr>
          <a:xfrm>
            <a:off x="5457672" y="3457995"/>
            <a:ext cx="9462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Tko?</a:t>
            </a:r>
            <a:endParaRPr/>
          </a:p>
        </p:txBody>
      </p:sp>
      <p:sp>
        <p:nvSpPr>
          <p:cNvPr id="186" name="Google Shape;186;p19"/>
          <p:cNvSpPr txBox="1"/>
          <p:nvPr/>
        </p:nvSpPr>
        <p:spPr>
          <a:xfrm>
            <a:off x="5411363" y="4279596"/>
            <a:ext cx="9626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Tko?</a:t>
            </a:r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1260235" y="5261147"/>
            <a:ext cx="654355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Ako je pridjev u rečenici bez imenice, padež mu određujemo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istim padežnim pitanjima kao i imenici.</a:t>
            </a:r>
            <a:endParaRPr/>
          </a:p>
        </p:txBody>
      </p:sp>
      <p:sp>
        <p:nvSpPr>
          <p:cNvPr id="188" name="Google Shape;188;p19"/>
          <p:cNvSpPr txBox="1"/>
          <p:nvPr/>
        </p:nvSpPr>
        <p:spPr>
          <a:xfrm>
            <a:off x="7289542" y="2956222"/>
            <a:ext cx="413112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Pridjev se uvijek slaže s imenicom na koju se odnosi u padežu, rodu i broju.</a:t>
            </a:r>
            <a:endParaRPr/>
          </a:p>
        </p:txBody>
      </p:sp>
      <p:sp>
        <p:nvSpPr>
          <p:cNvPr id="189" name="Google Shape;189;p19"/>
          <p:cNvSpPr txBox="1"/>
          <p:nvPr/>
        </p:nvSpPr>
        <p:spPr>
          <a:xfrm>
            <a:off x="7381777" y="3835452"/>
            <a:ext cx="35696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Gramatička su obilježja pridjeva: rod, broj i padež.</a:t>
            </a:r>
            <a:endParaRPr/>
          </a:p>
        </p:txBody>
      </p:sp>
      <p:pic>
        <p:nvPicPr>
          <p:cNvPr id="190" name="Google Shape;190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54737" y="4768952"/>
            <a:ext cx="542634" cy="49990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9"/>
          <p:cNvSpPr txBox="1"/>
          <p:nvPr/>
        </p:nvSpPr>
        <p:spPr>
          <a:xfrm>
            <a:off x="1377422" y="808032"/>
            <a:ext cx="51100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sljedeći primjer. Kako ćeš odrediti padež pridjevu bez imenice?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836" y="1199717"/>
            <a:ext cx="7388261" cy="2801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8" name="Google Shape;198;p20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6204" y="882695"/>
            <a:ext cx="4677392" cy="461964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9" name="Google Shape;199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66513" y="4486426"/>
            <a:ext cx="2211887" cy="22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1" name="Google Shape;201;p20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0"/>
          <p:cNvSpPr txBox="1"/>
          <p:nvPr/>
        </p:nvSpPr>
        <p:spPr>
          <a:xfrm>
            <a:off x="8654294" y="1496337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03" name="Google Shape;203;p20"/>
          <p:cNvSpPr txBox="1"/>
          <p:nvPr/>
        </p:nvSpPr>
        <p:spPr>
          <a:xfrm>
            <a:off x="7518097" y="2164653"/>
            <a:ext cx="418758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SKLONIDBA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ODREĐENIH I NEODREĐENIH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PRIDJEV</a:t>
            </a:r>
            <a:endParaRPr/>
          </a:p>
        </p:txBody>
      </p:sp>
      <p:sp>
        <p:nvSpPr>
          <p:cNvPr id="204" name="Google Shape;204;p20"/>
          <p:cNvSpPr txBox="1"/>
          <p:nvPr/>
        </p:nvSpPr>
        <p:spPr>
          <a:xfrm>
            <a:off x="2197367" y="483442"/>
            <a:ext cx="66622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sklonidbu pridjeva u određenom i neodređenom obliku. Što primjećuješ?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0"/>
          <p:cNvSpPr txBox="1"/>
          <p:nvPr/>
        </p:nvSpPr>
        <p:spPr>
          <a:xfrm>
            <a:off x="5165741" y="4961538"/>
            <a:ext cx="28776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nema oblika za vokativ.</a:t>
            </a:r>
            <a:endParaRPr/>
          </a:p>
        </p:txBody>
      </p:sp>
      <p:sp>
        <p:nvSpPr>
          <p:cNvPr id="206" name="Google Shape;206;p20"/>
          <p:cNvSpPr txBox="1"/>
          <p:nvPr/>
        </p:nvSpPr>
        <p:spPr>
          <a:xfrm>
            <a:off x="122824" y="4961538"/>
            <a:ext cx="49200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 neki padežim imaju dulje i kraće oblike: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hrabrog – hrabrog</a:t>
            </a:r>
            <a:r>
              <a:rPr lang="hr-HR"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pic>
        <p:nvPicPr>
          <p:cNvPr id="207" name="Google Shape;207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98761" y="4043333"/>
            <a:ext cx="774259" cy="71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58838" y="4086803"/>
            <a:ext cx="774259" cy="71329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0"/>
          <p:cNvSpPr txBox="1"/>
          <p:nvPr/>
        </p:nvSpPr>
        <p:spPr>
          <a:xfrm>
            <a:off x="7843678" y="3205578"/>
            <a:ext cx="386199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hrvatskome standardnome jeziku bolje je upotrebljavati dulje oblike, i to oblike na 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-a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genitiv, 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-u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dativ, a 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-e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lokativ.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5800" y="778908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5" name="Google Shape;215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6" name="Google Shape;21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18" name="Google Shape;218;p21"/>
          <p:cNvSpPr txBox="1"/>
          <p:nvPr/>
        </p:nvSpPr>
        <p:spPr>
          <a:xfrm>
            <a:off x="7681035" y="1788554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219" name="Google Shape;219;p21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1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7911480" y="2515731"/>
            <a:ext cx="35623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PISANJE POSVOJNIH PRIDJEVA</a:t>
            </a:r>
            <a:endParaRPr/>
          </a:p>
        </p:txBody>
      </p:sp>
      <p:sp>
        <p:nvSpPr>
          <p:cNvPr id="222" name="Google Shape;222;p21"/>
          <p:cNvSpPr txBox="1"/>
          <p:nvPr/>
        </p:nvSpPr>
        <p:spPr>
          <a:xfrm>
            <a:off x="1011115" y="968924"/>
            <a:ext cx="54595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točno pisati posvojne pridjeve?</a:t>
            </a:r>
            <a:endParaRPr/>
          </a:p>
        </p:txBody>
      </p:sp>
      <p:sp>
        <p:nvSpPr>
          <p:cNvPr id="223" name="Google Shape;223;p21"/>
          <p:cNvSpPr txBox="1"/>
          <p:nvPr/>
        </p:nvSpPr>
        <p:spPr>
          <a:xfrm>
            <a:off x="1011115" y="1455455"/>
            <a:ext cx="50292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oris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ov</a:t>
            </a: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                  </a:t>
            </a:r>
            <a:r>
              <a:rPr lang="hr-HR"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araždin</a:t>
            </a:r>
            <a:r>
              <a:rPr lang="hr-HR"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ski</a:t>
            </a: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parkovi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rvoj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ev</a:t>
            </a: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bicikl                    </a:t>
            </a:r>
            <a:r>
              <a:rPr lang="hr-HR"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agreba</a:t>
            </a:r>
            <a:r>
              <a:rPr lang="hr-HR"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čki</a:t>
            </a: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tramvaj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automobil              </a:t>
            </a:r>
            <a:r>
              <a:rPr lang="hr-HR"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r>
              <a:rPr lang="hr-HR"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ški</a:t>
            </a:r>
            <a:r>
              <a:rPr lang="hr-H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hoteli </a:t>
            </a:r>
            <a:endParaRPr/>
          </a:p>
        </p:txBody>
      </p:sp>
      <p:sp>
        <p:nvSpPr>
          <p:cNvPr id="224" name="Google Shape;224;p21"/>
          <p:cNvSpPr txBox="1"/>
          <p:nvPr/>
        </p:nvSpPr>
        <p:spPr>
          <a:xfrm>
            <a:off x="362750" y="4285071"/>
            <a:ext cx="31629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VELIKIM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početnim slovom: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-ov, -ev, -in</a:t>
            </a:r>
            <a:endParaRPr sz="20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1"/>
          <p:cNvSpPr txBox="1"/>
          <p:nvPr/>
        </p:nvSpPr>
        <p:spPr>
          <a:xfrm>
            <a:off x="3762093" y="4246854"/>
            <a:ext cx="278354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malim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početnim slovom: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-ski, -ški, -čki, -ćki</a:t>
            </a:r>
            <a:endParaRPr sz="20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96603" y="2737354"/>
            <a:ext cx="1207859" cy="1538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432267" flipH="1">
            <a:off x="4011435" y="2725862"/>
            <a:ext cx="1577392" cy="138208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1"/>
          <p:cNvSpPr txBox="1"/>
          <p:nvPr/>
        </p:nvSpPr>
        <p:spPr>
          <a:xfrm>
            <a:off x="8167036" y="3003950"/>
            <a:ext cx="357053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Pridjevi izvedeni od osobnih i zemljopisnih imena pišu se velikim i malim početnim slovima.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Upamti nastavke.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Microsoft Office PowerPoint</Application>
  <PresentationFormat>Široki zaslon</PresentationFormat>
  <Paragraphs>110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1</cp:revision>
  <dcterms:modified xsi:type="dcterms:W3CDTF">2020-09-02T21:01:59Z</dcterms:modified>
</cp:coreProperties>
</file>